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</p:sldIdLst>
  <p:sldSz cx="18288000" cy="10287000"/>
  <p:notesSz cx="6858000" cy="9144000"/>
  <p:embeddedFontLst>
    <p:embeddedFont>
      <p:font typeface="Cerebri Bold" pitchFamily="2" charset="77"/>
      <p:regular r:id="rId41"/>
      <p:bold r:id="rId42"/>
    </p:embeddedFont>
    <p:embeddedFont>
      <p:font typeface="Garet Bold" pitchFamily="2" charset="77"/>
      <p:regular r:id="rId43"/>
      <p:bold r:id="rId44"/>
    </p:embeddedFont>
    <p:embeddedFont>
      <p:font typeface="Glacial Indifference" pitchFamily="2" charset="0"/>
      <p:regular r:id="rId45"/>
    </p:embeddedFont>
    <p:embeddedFont>
      <p:font typeface="Glacial Indifference Bold" pitchFamily="2" charset="0"/>
      <p:regular r:id="rId46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9" autoAdjust="0"/>
    <p:restoredTop sz="94648" autoAdjust="0"/>
  </p:normalViewPr>
  <p:slideViewPr>
    <p:cSldViewPr>
      <p:cViewPr>
        <p:scale>
          <a:sx n="60" d="100"/>
          <a:sy n="60" d="100"/>
        </p:scale>
        <p:origin x="1192" y="7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02918-A40E-D843-B776-8162763E58D3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DF7CB-BD5B-3B44-B3AD-90B6346015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3433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DF7CB-BD5B-3B44-B3AD-90B6346015DE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5830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27.jpe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28.jpe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29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31.jpeg"/><Relationship Id="rId5" Type="http://schemas.openxmlformats.org/officeDocument/2006/relationships/image" Target="../media/image21.svg"/><Relationship Id="rId10" Type="http://schemas.openxmlformats.org/officeDocument/2006/relationships/hyperlink" Target="https://thispersondoesnotexist.com/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hyperlink" Target="https://colab.research.google.com/drive/1Rz-E65759mTnCbF2WsCnU8oApDZR3roc?usp=shari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watch?v=lHk7gspkj0I" TargetMode="External"/><Relationship Id="rId6" Type="http://schemas.openxmlformats.org/officeDocument/2006/relationships/image" Target="../media/image33.jpe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watch?v=auTdHpw_ZKg" TargetMode="External"/><Relationship Id="rId5" Type="http://schemas.openxmlformats.org/officeDocument/2006/relationships/image" Target="../media/image33.jpeg"/><Relationship Id="rId4" Type="http://schemas.openxmlformats.org/officeDocument/2006/relationships/image" Target="../media/image19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watch?v=29ECwExc-_M" TargetMode="External"/><Relationship Id="rId5" Type="http://schemas.openxmlformats.org/officeDocument/2006/relationships/image" Target="../media/image33.jpeg"/><Relationship Id="rId4" Type="http://schemas.openxmlformats.org/officeDocument/2006/relationships/image" Target="../media/image19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ws.amazon.com/what-is/deep-learnin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5176472" y="5486660"/>
            <a:ext cx="13227113" cy="4800340"/>
          </a:xfrm>
          <a:custGeom>
            <a:avLst/>
            <a:gdLst/>
            <a:ahLst/>
            <a:cxnLst/>
            <a:rect l="l" t="t" r="r" b="b"/>
            <a:pathLst>
              <a:path w="13227113" h="4800340">
                <a:moveTo>
                  <a:pt x="0" y="0"/>
                </a:moveTo>
                <a:lnTo>
                  <a:pt x="13227113" y="0"/>
                </a:lnTo>
                <a:lnTo>
                  <a:pt x="13227113" y="4800340"/>
                </a:lnTo>
                <a:lnTo>
                  <a:pt x="0" y="4800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3437637" y="2059294"/>
            <a:ext cx="11412726" cy="2172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14"/>
              </a:lnSpc>
            </a:pPr>
            <a:r>
              <a:rPr lang="en-US" sz="12653">
                <a:solidFill>
                  <a:srgbClr val="FFFFFF"/>
                </a:solidFill>
                <a:latin typeface="Cerebri Bold"/>
              </a:rPr>
              <a:t>IA Generativa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98900" y="4152251"/>
            <a:ext cx="8690200" cy="8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4937" spc="760" dirty="0">
                <a:solidFill>
                  <a:srgbClr val="FFFFFF"/>
                </a:solidFill>
                <a:latin typeface="Cerebri Bold"/>
              </a:rPr>
              <a:t>O QUE </a:t>
            </a:r>
            <a:r>
              <a:rPr lang="en-US" sz="4937" spc="760" dirty="0" err="1">
                <a:solidFill>
                  <a:srgbClr val="FFFFFF"/>
                </a:solidFill>
                <a:latin typeface="Cerebri Bold"/>
              </a:rPr>
              <a:t>É</a:t>
            </a:r>
            <a:r>
              <a:rPr lang="en-US" sz="4937" spc="760" dirty="0">
                <a:solidFill>
                  <a:srgbClr val="FFFFFF"/>
                </a:solidFill>
                <a:latin typeface="Cerebri Bold"/>
              </a:rPr>
              <a:t> GAN’s?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0768448" y="8440452"/>
            <a:ext cx="6847627" cy="1002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5904">
                <a:solidFill>
                  <a:srgbClr val="5A426D"/>
                </a:solidFill>
                <a:latin typeface="Cerebri Bold"/>
              </a:rPr>
              <a:t>Machine Learning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32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5806600" y="3960798"/>
            <a:ext cx="12481400" cy="4943231"/>
          </a:xfrm>
          <a:custGeom>
            <a:avLst/>
            <a:gdLst/>
            <a:ahLst/>
            <a:cxnLst/>
            <a:rect l="l" t="t" r="r" b="b"/>
            <a:pathLst>
              <a:path w="12481400" h="4943231">
                <a:moveTo>
                  <a:pt x="0" y="0"/>
                </a:moveTo>
                <a:lnTo>
                  <a:pt x="12481400" y="0"/>
                </a:lnTo>
                <a:lnTo>
                  <a:pt x="12481400" y="4943231"/>
                </a:lnTo>
                <a:lnTo>
                  <a:pt x="0" y="4943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5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700311" y="5255932"/>
            <a:ext cx="5473058" cy="2267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>
                <a:solidFill>
                  <a:srgbClr val="FFFFFF"/>
                </a:solidFill>
                <a:latin typeface="Cerebri Bold"/>
              </a:rPr>
              <a:t>O que são modelos aprendizados de máquina?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32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00311" y="5255932"/>
            <a:ext cx="5473058" cy="2267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>
                <a:solidFill>
                  <a:srgbClr val="FFFFFF"/>
                </a:solidFill>
                <a:latin typeface="Cerebri Bold"/>
              </a:rPr>
              <a:t>Aprendizado Supervisionado</a:t>
            </a:r>
          </a:p>
          <a:p>
            <a:pPr algn="l">
              <a:lnSpc>
                <a:spcPts val="6024"/>
              </a:lnSpc>
            </a:pPr>
            <a:endParaRPr lang="en-US" sz="4302">
              <a:solidFill>
                <a:srgbClr val="FFFFFF"/>
              </a:solidFill>
              <a:latin typeface="Cerebri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05283" y="4185399"/>
            <a:ext cx="10554017" cy="3093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A abordagem do aprendizado supervisionado no ML emprega conjuntos de dados rotulados que fazem o treinamento de algoritmos para classificar dados ou prever resultados com precisão.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05283" y="6970504"/>
            <a:ext cx="10554017" cy="184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Classificação</a:t>
            </a:r>
          </a:p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Regressão 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32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00311" y="5255932"/>
            <a:ext cx="5473058" cy="2267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>
                <a:solidFill>
                  <a:srgbClr val="FFFFFF"/>
                </a:solidFill>
                <a:latin typeface="Cerebri Bold"/>
              </a:rPr>
              <a:t>Aprendizado Não - Supervisionado</a:t>
            </a:r>
          </a:p>
          <a:p>
            <a:pPr algn="l">
              <a:lnSpc>
                <a:spcPts val="6024"/>
              </a:lnSpc>
            </a:pPr>
            <a:endParaRPr lang="en-US" sz="4302">
              <a:solidFill>
                <a:srgbClr val="FFFFFF"/>
              </a:solidFill>
              <a:latin typeface="Cerebri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05283" y="4185399"/>
            <a:ext cx="10554017" cy="246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Com o aprendizado não supervisionado, algoritmos de ML são adotados para analisar e agrupar conjuntos de dados sem rótulos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05283" y="6241693"/>
            <a:ext cx="10554017" cy="246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Clustering</a:t>
            </a:r>
          </a:p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Associação</a:t>
            </a:r>
          </a:p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Redução de Dimensionalidade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32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00311" y="5255932"/>
            <a:ext cx="5473058" cy="2267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>
                <a:solidFill>
                  <a:srgbClr val="FFFFFF"/>
                </a:solidFill>
                <a:latin typeface="Cerebri Bold"/>
              </a:rPr>
              <a:t>Aprendizado Semi - Supervisionado</a:t>
            </a:r>
          </a:p>
          <a:p>
            <a:pPr algn="l">
              <a:lnSpc>
                <a:spcPts val="6024"/>
              </a:lnSpc>
            </a:pPr>
            <a:endParaRPr lang="en-US" sz="4302">
              <a:solidFill>
                <a:srgbClr val="FFFFFF"/>
              </a:solidFill>
              <a:latin typeface="Cerebri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05283" y="4185399"/>
            <a:ext cx="10554017" cy="246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O objetivo é trabalhar em um cenário com problemas de rotulação parcial dos dados, onde as informações sobre a variável alvo são poucas.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05283" y="6241693"/>
            <a:ext cx="10554017" cy="3093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Label Propagation</a:t>
            </a:r>
          </a:p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Self-Training</a:t>
            </a:r>
          </a:p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Co-Training</a:t>
            </a:r>
          </a:p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SVM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32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00311" y="5255932"/>
            <a:ext cx="5473058" cy="2267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>
                <a:solidFill>
                  <a:srgbClr val="FFFFFF"/>
                </a:solidFill>
                <a:latin typeface="Cerebri Bold"/>
              </a:rPr>
              <a:t>Aprendizado Por Reforço</a:t>
            </a:r>
          </a:p>
          <a:p>
            <a:pPr algn="l">
              <a:lnSpc>
                <a:spcPts val="6024"/>
              </a:lnSpc>
            </a:pPr>
            <a:endParaRPr lang="en-US" sz="4302">
              <a:solidFill>
                <a:srgbClr val="FFFFFF"/>
              </a:solidFill>
              <a:latin typeface="Cerebri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05283" y="4767268"/>
            <a:ext cx="9186378" cy="246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No aprendizado por Reforço, tentamos imitar o processo de aprendizado por tentativa e erro que os seres humanos usam para atingir seus objetivos.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05283" y="7130195"/>
            <a:ext cx="10554017" cy="1216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Deep Learning por Reforço.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0768448" y="8440452"/>
            <a:ext cx="6847627" cy="1002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5904">
                <a:solidFill>
                  <a:srgbClr val="5A426D"/>
                </a:solidFill>
                <a:latin typeface="Cerebri Bold"/>
              </a:rPr>
              <a:t>GANS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89B9C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6148990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5"/>
                </a:lnTo>
                <a:lnTo>
                  <a:pt x="0" y="586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1666664" y="4888546"/>
            <a:ext cx="548926" cy="571054"/>
          </a:xfrm>
          <a:custGeom>
            <a:avLst/>
            <a:gdLst/>
            <a:ahLst/>
            <a:cxnLst/>
            <a:rect l="l" t="t" r="r" b="b"/>
            <a:pathLst>
              <a:path w="548926" h="571054">
                <a:moveTo>
                  <a:pt x="0" y="0"/>
                </a:moveTo>
                <a:lnTo>
                  <a:pt x="548926" y="0"/>
                </a:lnTo>
                <a:lnTo>
                  <a:pt x="548926" y="571054"/>
                </a:lnTo>
                <a:lnTo>
                  <a:pt x="0" y="571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752117" y="6742896"/>
            <a:ext cx="420123" cy="417068"/>
          </a:xfrm>
          <a:custGeom>
            <a:avLst/>
            <a:gdLst/>
            <a:ahLst/>
            <a:cxnLst/>
            <a:rect l="l" t="t" r="r" b="b"/>
            <a:pathLst>
              <a:path w="420123" h="417068">
                <a:moveTo>
                  <a:pt x="0" y="0"/>
                </a:moveTo>
                <a:lnTo>
                  <a:pt x="420124" y="0"/>
                </a:lnTo>
                <a:lnTo>
                  <a:pt x="420124" y="417068"/>
                </a:lnTo>
                <a:lnTo>
                  <a:pt x="0" y="417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2829459" y="5542297"/>
            <a:ext cx="342782" cy="606693"/>
          </a:xfrm>
          <a:custGeom>
            <a:avLst/>
            <a:gdLst/>
            <a:ahLst/>
            <a:cxnLst/>
            <a:rect l="l" t="t" r="r" b="b"/>
            <a:pathLst>
              <a:path w="342782" h="606693">
                <a:moveTo>
                  <a:pt x="0" y="0"/>
                </a:moveTo>
                <a:lnTo>
                  <a:pt x="342782" y="0"/>
                </a:lnTo>
                <a:lnTo>
                  <a:pt x="342782" y="606693"/>
                </a:lnTo>
                <a:lnTo>
                  <a:pt x="0" y="606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665157" y="2283356"/>
            <a:ext cx="2630956" cy="1500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>
                <a:solidFill>
                  <a:srgbClr val="453254"/>
                </a:solidFill>
                <a:latin typeface="Cerebri Bold"/>
              </a:rPr>
              <a:t>O que é GANS?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31566" y="1564168"/>
            <a:ext cx="9870197" cy="4969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453254"/>
                </a:solidFill>
                <a:latin typeface="Glacial Indifference"/>
              </a:rPr>
              <a:t>• Generative Adversarial Networks( Redes Generativas Adversárias).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453254"/>
              </a:solidFill>
              <a:latin typeface="Glacial Indifference"/>
            </a:endParaRPr>
          </a:p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453254"/>
                </a:solidFill>
                <a:latin typeface="Glacial Indifference"/>
              </a:rPr>
              <a:t>• São um tipo de modelo de aprendizado de máquina supervisionado por duas redes neurais: O Gerador (aquele que produz dados reais) e o Discriminador (aquele que tenta distinguir entre o real e o falso).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453254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89B9C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6148990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5"/>
                </a:lnTo>
                <a:lnTo>
                  <a:pt x="0" y="586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1666664" y="4888546"/>
            <a:ext cx="548926" cy="571054"/>
          </a:xfrm>
          <a:custGeom>
            <a:avLst/>
            <a:gdLst/>
            <a:ahLst/>
            <a:cxnLst/>
            <a:rect l="l" t="t" r="r" b="b"/>
            <a:pathLst>
              <a:path w="548926" h="571054">
                <a:moveTo>
                  <a:pt x="0" y="0"/>
                </a:moveTo>
                <a:lnTo>
                  <a:pt x="548926" y="0"/>
                </a:lnTo>
                <a:lnTo>
                  <a:pt x="548926" y="571054"/>
                </a:lnTo>
                <a:lnTo>
                  <a:pt x="0" y="571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752117" y="6742896"/>
            <a:ext cx="420123" cy="417068"/>
          </a:xfrm>
          <a:custGeom>
            <a:avLst/>
            <a:gdLst/>
            <a:ahLst/>
            <a:cxnLst/>
            <a:rect l="l" t="t" r="r" b="b"/>
            <a:pathLst>
              <a:path w="420123" h="417068">
                <a:moveTo>
                  <a:pt x="0" y="0"/>
                </a:moveTo>
                <a:lnTo>
                  <a:pt x="420124" y="0"/>
                </a:lnTo>
                <a:lnTo>
                  <a:pt x="420124" y="417068"/>
                </a:lnTo>
                <a:lnTo>
                  <a:pt x="0" y="417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2829459" y="5542297"/>
            <a:ext cx="342782" cy="606693"/>
          </a:xfrm>
          <a:custGeom>
            <a:avLst/>
            <a:gdLst/>
            <a:ahLst/>
            <a:cxnLst/>
            <a:rect l="l" t="t" r="r" b="b"/>
            <a:pathLst>
              <a:path w="342782" h="606693">
                <a:moveTo>
                  <a:pt x="0" y="0"/>
                </a:moveTo>
                <a:lnTo>
                  <a:pt x="342782" y="0"/>
                </a:lnTo>
                <a:lnTo>
                  <a:pt x="342782" y="606693"/>
                </a:lnTo>
                <a:lnTo>
                  <a:pt x="0" y="606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5871140" y="1683632"/>
            <a:ext cx="13279068" cy="4465359"/>
          </a:xfrm>
          <a:custGeom>
            <a:avLst/>
            <a:gdLst/>
            <a:ahLst/>
            <a:cxnLst/>
            <a:rect l="l" t="t" r="r" b="b"/>
            <a:pathLst>
              <a:path w="13279068" h="4465359">
                <a:moveTo>
                  <a:pt x="0" y="0"/>
                </a:moveTo>
                <a:lnTo>
                  <a:pt x="13279068" y="0"/>
                </a:lnTo>
                <a:lnTo>
                  <a:pt x="13279068" y="4465358"/>
                </a:lnTo>
                <a:lnTo>
                  <a:pt x="0" y="44653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4183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665157" y="3177880"/>
            <a:ext cx="2630956" cy="73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>
                <a:solidFill>
                  <a:srgbClr val="453254"/>
                </a:solidFill>
                <a:latin typeface="Cerebri Bold"/>
              </a:rPr>
              <a:t>Exemplo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89B9C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6148990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5"/>
                </a:lnTo>
                <a:lnTo>
                  <a:pt x="0" y="586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1666664" y="4888546"/>
            <a:ext cx="548926" cy="571054"/>
          </a:xfrm>
          <a:custGeom>
            <a:avLst/>
            <a:gdLst/>
            <a:ahLst/>
            <a:cxnLst/>
            <a:rect l="l" t="t" r="r" b="b"/>
            <a:pathLst>
              <a:path w="548926" h="571054">
                <a:moveTo>
                  <a:pt x="0" y="0"/>
                </a:moveTo>
                <a:lnTo>
                  <a:pt x="548926" y="0"/>
                </a:lnTo>
                <a:lnTo>
                  <a:pt x="548926" y="571054"/>
                </a:lnTo>
                <a:lnTo>
                  <a:pt x="0" y="571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752117" y="6742896"/>
            <a:ext cx="420123" cy="417068"/>
          </a:xfrm>
          <a:custGeom>
            <a:avLst/>
            <a:gdLst/>
            <a:ahLst/>
            <a:cxnLst/>
            <a:rect l="l" t="t" r="r" b="b"/>
            <a:pathLst>
              <a:path w="420123" h="417068">
                <a:moveTo>
                  <a:pt x="0" y="0"/>
                </a:moveTo>
                <a:lnTo>
                  <a:pt x="420124" y="0"/>
                </a:lnTo>
                <a:lnTo>
                  <a:pt x="420124" y="417068"/>
                </a:lnTo>
                <a:lnTo>
                  <a:pt x="0" y="417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2829459" y="5542297"/>
            <a:ext cx="342782" cy="606693"/>
          </a:xfrm>
          <a:custGeom>
            <a:avLst/>
            <a:gdLst/>
            <a:ahLst/>
            <a:cxnLst/>
            <a:rect l="l" t="t" r="r" b="b"/>
            <a:pathLst>
              <a:path w="342782" h="606693">
                <a:moveTo>
                  <a:pt x="0" y="0"/>
                </a:moveTo>
                <a:lnTo>
                  <a:pt x="342782" y="0"/>
                </a:lnTo>
                <a:lnTo>
                  <a:pt x="342782" y="606693"/>
                </a:lnTo>
                <a:lnTo>
                  <a:pt x="0" y="606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665157" y="2283356"/>
            <a:ext cx="2630956" cy="1500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>
                <a:solidFill>
                  <a:srgbClr val="453254"/>
                </a:solidFill>
                <a:latin typeface="Cerebri Bold"/>
                <a:ea typeface="Cerebri Bold"/>
              </a:rPr>
              <a:t>Tipos de GAN´s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02797" y="923925"/>
            <a:ext cx="10595136" cy="5259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602"/>
              </a:lnSpc>
              <a:buFont typeface="Arial" panose="020B0604020202020204" pitchFamily="34" charset="0"/>
              <a:buChar char="•"/>
            </a:pPr>
            <a:r>
              <a:rPr lang="en-US" sz="3048" b="1" dirty="0">
                <a:solidFill>
                  <a:srgbClr val="453254"/>
                </a:solidFill>
                <a:latin typeface="Glacial Indifference"/>
              </a:rPr>
              <a:t>DCGANs (Deep Convolutional)</a:t>
            </a:r>
          </a:p>
          <a:p>
            <a:pPr marL="457200" indent="-457200" algn="l">
              <a:lnSpc>
                <a:spcPts val="4602"/>
              </a:lnSpc>
              <a:buFont typeface="Arial" panose="020B0604020202020204" pitchFamily="34" charset="0"/>
              <a:buChar char="•"/>
            </a:pPr>
            <a:r>
              <a:rPr lang="en-US" sz="3048" b="1" dirty="0">
                <a:solidFill>
                  <a:srgbClr val="453254"/>
                </a:solidFill>
                <a:latin typeface="Glacial Indifference"/>
              </a:rPr>
              <a:t>WGANs (Wasserstein)</a:t>
            </a:r>
          </a:p>
          <a:p>
            <a:pPr marL="457200" indent="-457200" algn="l">
              <a:lnSpc>
                <a:spcPts val="4602"/>
              </a:lnSpc>
              <a:buFont typeface="Arial" panose="020B0604020202020204" pitchFamily="34" charset="0"/>
              <a:buChar char="•"/>
            </a:pPr>
            <a:r>
              <a:rPr lang="en-US" sz="3048" b="1" dirty="0">
                <a:solidFill>
                  <a:srgbClr val="453254"/>
                </a:solidFill>
                <a:latin typeface="Glacial Indifference"/>
              </a:rPr>
              <a:t>SRGAN (Super Resolution)</a:t>
            </a:r>
          </a:p>
          <a:p>
            <a:pPr marL="457200" indent="-457200" algn="l">
              <a:lnSpc>
                <a:spcPts val="4602"/>
              </a:lnSpc>
              <a:buFont typeface="Arial" panose="020B0604020202020204" pitchFamily="34" charset="0"/>
              <a:buChar char="•"/>
            </a:pPr>
            <a:r>
              <a:rPr lang="en-US" sz="3048" b="1" dirty="0">
                <a:solidFill>
                  <a:srgbClr val="453254"/>
                </a:solidFill>
                <a:latin typeface="Glacial Indifference"/>
              </a:rPr>
              <a:t>Pix2Pix (Image-To-Image)</a:t>
            </a:r>
          </a:p>
          <a:p>
            <a:pPr marL="457200" indent="-457200" algn="l">
              <a:lnSpc>
                <a:spcPts val="4602"/>
              </a:lnSpc>
              <a:buFont typeface="Arial" panose="020B0604020202020204" pitchFamily="34" charset="0"/>
              <a:buChar char="•"/>
            </a:pPr>
            <a:r>
              <a:rPr lang="en-US" sz="3048" b="1" dirty="0" err="1">
                <a:solidFill>
                  <a:srgbClr val="453254"/>
                </a:solidFill>
                <a:latin typeface="Glacial Indifference"/>
              </a:rPr>
              <a:t>CycleGAN</a:t>
            </a:r>
            <a:r>
              <a:rPr lang="en-US" sz="3048" b="1" dirty="0">
                <a:solidFill>
                  <a:srgbClr val="453254"/>
                </a:solidFill>
                <a:latin typeface="Glacial Indifference"/>
              </a:rPr>
              <a:t> (Cycle Generative)</a:t>
            </a:r>
          </a:p>
          <a:p>
            <a:pPr marL="457200" indent="-457200" algn="l">
              <a:lnSpc>
                <a:spcPts val="4602"/>
              </a:lnSpc>
              <a:buFont typeface="Arial" panose="020B0604020202020204" pitchFamily="34" charset="0"/>
              <a:buChar char="•"/>
            </a:pPr>
            <a:r>
              <a:rPr lang="en-US" sz="3048" b="1" dirty="0" err="1">
                <a:solidFill>
                  <a:srgbClr val="453254"/>
                </a:solidFill>
                <a:latin typeface="Glacial Indifference"/>
              </a:rPr>
              <a:t>StackGAN</a:t>
            </a:r>
            <a:r>
              <a:rPr lang="en-US" sz="3048" b="1" dirty="0">
                <a:solidFill>
                  <a:srgbClr val="453254"/>
                </a:solidFill>
                <a:latin typeface="Glacial Indifference"/>
              </a:rPr>
              <a:t> (Stacked GAN)</a:t>
            </a:r>
          </a:p>
          <a:p>
            <a:pPr marL="457200" indent="-457200" algn="l">
              <a:lnSpc>
                <a:spcPts val="4602"/>
              </a:lnSpc>
              <a:buFont typeface="Arial" panose="020B0604020202020204" pitchFamily="34" charset="0"/>
              <a:buChar char="•"/>
            </a:pPr>
            <a:r>
              <a:rPr lang="en-US" sz="3048" b="1" dirty="0" err="1">
                <a:solidFill>
                  <a:srgbClr val="453254"/>
                </a:solidFill>
                <a:latin typeface="Glacial Indifference"/>
              </a:rPr>
              <a:t>ProGAN</a:t>
            </a:r>
            <a:r>
              <a:rPr lang="en-US" sz="3048" b="1" dirty="0">
                <a:solidFill>
                  <a:srgbClr val="453254"/>
                </a:solidFill>
                <a:latin typeface="Glacial Indifference"/>
              </a:rPr>
              <a:t> (Progressive Growing)</a:t>
            </a:r>
          </a:p>
          <a:p>
            <a:pPr marL="457200" indent="-457200" algn="l">
              <a:lnSpc>
                <a:spcPts val="4602"/>
              </a:lnSpc>
              <a:buFont typeface="Arial" panose="020B0604020202020204" pitchFamily="34" charset="0"/>
              <a:buChar char="•"/>
            </a:pPr>
            <a:r>
              <a:rPr lang="en-US" sz="3048" b="1" dirty="0">
                <a:solidFill>
                  <a:srgbClr val="453254"/>
                </a:solidFill>
                <a:latin typeface="Glacial Indifference"/>
              </a:rPr>
              <a:t>StyleGAN (Style GAN)</a:t>
            </a:r>
          </a:p>
          <a:p>
            <a:pPr marL="457200" indent="-457200" algn="l">
              <a:lnSpc>
                <a:spcPts val="4602"/>
              </a:lnSpc>
              <a:buFont typeface="Arial" panose="020B0604020202020204" pitchFamily="34" charset="0"/>
              <a:buChar char="•"/>
            </a:pPr>
            <a:endParaRPr lang="en-US" sz="3048" b="1" dirty="0">
              <a:solidFill>
                <a:srgbClr val="453254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>
            <a:off x="3711497" y="7757369"/>
            <a:ext cx="516146" cy="688195"/>
          </a:xfrm>
          <a:custGeom>
            <a:avLst/>
            <a:gdLst/>
            <a:ahLst/>
            <a:cxnLst/>
            <a:rect l="l" t="t" r="r" b="b"/>
            <a:pathLst>
              <a:path w="516146" h="688195">
                <a:moveTo>
                  <a:pt x="516146" y="0"/>
                </a:moveTo>
                <a:lnTo>
                  <a:pt x="0" y="0"/>
                </a:lnTo>
                <a:lnTo>
                  <a:pt x="0" y="688195"/>
                </a:lnTo>
                <a:lnTo>
                  <a:pt x="516146" y="688195"/>
                </a:lnTo>
                <a:lnTo>
                  <a:pt x="51614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>
            <a:off x="7939988" y="5119688"/>
            <a:ext cx="4870755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028700" y="397601"/>
            <a:ext cx="8927654" cy="131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756">
                <a:solidFill>
                  <a:srgbClr val="FFFFFF"/>
                </a:solidFill>
                <a:latin typeface="Cerebri Bold"/>
              </a:rPr>
              <a:t>Maycon Batestin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15938" y="5353486"/>
            <a:ext cx="6643571" cy="3564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612" lvl="1" indent="-333806" algn="l">
              <a:lnSpc>
                <a:spcPts val="4669"/>
              </a:lnSpc>
              <a:buFont typeface="Arial"/>
              <a:buChar char="•"/>
            </a:pPr>
            <a:r>
              <a:rPr lang="en-US" sz="3092" dirty="0" err="1">
                <a:solidFill>
                  <a:srgbClr val="FFFFFF"/>
                </a:solidFill>
                <a:latin typeface="Glacial Indifference"/>
              </a:rPr>
              <a:t>Cientista</a:t>
            </a:r>
            <a:r>
              <a:rPr lang="en-US" sz="3092" dirty="0">
                <a:solidFill>
                  <a:srgbClr val="FFFFFF"/>
                </a:solidFill>
                <a:latin typeface="Glacial Indifference"/>
              </a:rPr>
              <a:t> de dados</a:t>
            </a:r>
          </a:p>
          <a:p>
            <a:pPr marL="667612" lvl="1" indent="-333806" algn="l">
              <a:lnSpc>
                <a:spcPts val="4669"/>
              </a:lnSpc>
              <a:buFont typeface="Arial"/>
              <a:buChar char="•"/>
            </a:pPr>
            <a:r>
              <a:rPr lang="en-US" sz="3092" dirty="0">
                <a:solidFill>
                  <a:srgbClr val="FFFFFF"/>
                </a:solidFill>
                <a:latin typeface="Glacial Indifference"/>
              </a:rPr>
              <a:t>IBM </a:t>
            </a:r>
          </a:p>
          <a:p>
            <a:pPr marL="667612" lvl="1" indent="-333806" algn="l">
              <a:lnSpc>
                <a:spcPts val="4669"/>
              </a:lnSpc>
              <a:buFont typeface="Arial"/>
              <a:buChar char="•"/>
            </a:pPr>
            <a:r>
              <a:rPr lang="en-US" sz="3092" dirty="0" err="1">
                <a:solidFill>
                  <a:srgbClr val="FFFFFF"/>
                </a:solidFill>
                <a:latin typeface="Glacial Indifference"/>
              </a:rPr>
              <a:t>Tah</a:t>
            </a:r>
            <a:r>
              <a:rPr lang="en-US" sz="3092" dirty="0">
                <a:solidFill>
                  <a:srgbClr val="FFFFFF"/>
                </a:solidFill>
                <a:latin typeface="Glacial Indifference"/>
              </a:rPr>
              <a:t> Na </a:t>
            </a:r>
            <a:r>
              <a:rPr lang="en-US" sz="3092" dirty="0" err="1">
                <a:solidFill>
                  <a:srgbClr val="FFFFFF"/>
                </a:solidFill>
                <a:latin typeface="Glacial Indifference"/>
              </a:rPr>
              <a:t>Teia</a:t>
            </a:r>
            <a:endParaRPr lang="en-US" sz="3092" dirty="0">
              <a:solidFill>
                <a:srgbClr val="FFFFFF"/>
              </a:solidFill>
              <a:latin typeface="Glacial Indifference"/>
            </a:endParaRPr>
          </a:p>
          <a:p>
            <a:pPr marL="667612" lvl="1" indent="-333806" algn="l">
              <a:lnSpc>
                <a:spcPts val="4669"/>
              </a:lnSpc>
              <a:buFont typeface="Arial"/>
              <a:buChar char="•"/>
            </a:pPr>
            <a:r>
              <a:rPr lang="en-US" sz="3092" dirty="0" err="1">
                <a:solidFill>
                  <a:srgbClr val="FFFFFF"/>
                </a:solidFill>
                <a:latin typeface="Glacial Indifference"/>
              </a:rPr>
              <a:t>Inteligência</a:t>
            </a:r>
            <a:r>
              <a:rPr lang="en-US" sz="3092" dirty="0">
                <a:solidFill>
                  <a:srgbClr val="FFFFFF"/>
                </a:solidFill>
                <a:latin typeface="Glacial Indifference"/>
              </a:rPr>
              <a:t> artificial</a:t>
            </a:r>
          </a:p>
          <a:p>
            <a:pPr marL="667612" lvl="1" indent="-333806" algn="l">
              <a:lnSpc>
                <a:spcPts val="4669"/>
              </a:lnSpc>
              <a:buFont typeface="Arial"/>
              <a:buChar char="•"/>
            </a:pPr>
            <a:r>
              <a:rPr lang="en-US" sz="3092" dirty="0">
                <a:solidFill>
                  <a:srgbClr val="FFFFFF"/>
                </a:solidFill>
                <a:latin typeface="Glacial Indifference"/>
              </a:rPr>
              <a:t>Chatbots</a:t>
            </a:r>
          </a:p>
          <a:p>
            <a:pPr algn="l">
              <a:lnSpc>
                <a:spcPts val="4669"/>
              </a:lnSpc>
            </a:pPr>
            <a:endParaRPr lang="en-US" sz="3092" dirty="0">
              <a:solidFill>
                <a:srgbClr val="FFFFFF"/>
              </a:solidFill>
              <a:latin typeface="Glacial Indifference"/>
            </a:endParaRP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01316" y="2063903"/>
            <a:ext cx="7222611" cy="7194397"/>
            <a:chOff x="0" y="0"/>
            <a:chExt cx="6502400" cy="6477000"/>
          </a:xfrm>
        </p:grpSpPr>
        <p:sp>
          <p:nvSpPr>
            <p:cNvPr id="8" name="Freeform 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586" r="-58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Freeform 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3989E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18093" y="3551301"/>
            <a:ext cx="4217264" cy="911010"/>
            <a:chOff x="0" y="0"/>
            <a:chExt cx="1881315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81315" cy="406400"/>
            </a:xfrm>
            <a:custGeom>
              <a:avLst/>
              <a:gdLst/>
              <a:ahLst/>
              <a:cxnLst/>
              <a:rect l="l" t="t" r="r" b="b"/>
              <a:pathLst>
                <a:path w="1881315" h="406400">
                  <a:moveTo>
                    <a:pt x="1678115" y="0"/>
                  </a:moveTo>
                  <a:cubicBezTo>
                    <a:pt x="1790339" y="0"/>
                    <a:pt x="1881315" y="90976"/>
                    <a:pt x="1881315" y="203200"/>
                  </a:cubicBezTo>
                  <a:cubicBezTo>
                    <a:pt x="1881315" y="315424"/>
                    <a:pt x="1790339" y="406400"/>
                    <a:pt x="167811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DC5D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88131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7128566" y="3662708"/>
            <a:ext cx="516146" cy="688195"/>
          </a:xfrm>
          <a:custGeom>
            <a:avLst/>
            <a:gdLst/>
            <a:ahLst/>
            <a:cxnLst/>
            <a:rect l="l" t="t" r="r" b="b"/>
            <a:pathLst>
              <a:path w="516146" h="688195">
                <a:moveTo>
                  <a:pt x="516147" y="0"/>
                </a:moveTo>
                <a:lnTo>
                  <a:pt x="0" y="0"/>
                </a:lnTo>
                <a:lnTo>
                  <a:pt x="0" y="688195"/>
                </a:lnTo>
                <a:lnTo>
                  <a:pt x="516147" y="688195"/>
                </a:lnTo>
                <a:lnTo>
                  <a:pt x="51614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7644713" y="3761519"/>
            <a:ext cx="3825195" cy="4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3"/>
              </a:lnSpc>
            </a:pPr>
            <a:r>
              <a:rPr lang="en-US" sz="2623">
                <a:solidFill>
                  <a:srgbClr val="232E54"/>
                </a:solidFill>
                <a:latin typeface="Cerebri Bold"/>
              </a:rPr>
              <a:t>Cientista de Dados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0768448" y="8440452"/>
            <a:ext cx="6847627" cy="1002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5904" dirty="0">
                <a:solidFill>
                  <a:srgbClr val="5A426D"/>
                </a:solidFill>
                <a:latin typeface="Cerebri Bold"/>
              </a:rPr>
              <a:t>PIX2PIX</a:t>
            </a:r>
          </a:p>
        </p:txBody>
      </p:sp>
    </p:spTree>
    <p:extLst>
      <p:ext uri="{BB962C8B-B14F-4D97-AF65-F5344CB8AC3E}">
        <p14:creationId xmlns:p14="http://schemas.microsoft.com/office/powerpoint/2010/main" val="2342574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89B9C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6148990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5"/>
                </a:lnTo>
                <a:lnTo>
                  <a:pt x="0" y="586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1666664" y="4888546"/>
            <a:ext cx="548926" cy="571054"/>
          </a:xfrm>
          <a:custGeom>
            <a:avLst/>
            <a:gdLst/>
            <a:ahLst/>
            <a:cxnLst/>
            <a:rect l="l" t="t" r="r" b="b"/>
            <a:pathLst>
              <a:path w="548926" h="571054">
                <a:moveTo>
                  <a:pt x="0" y="0"/>
                </a:moveTo>
                <a:lnTo>
                  <a:pt x="548926" y="0"/>
                </a:lnTo>
                <a:lnTo>
                  <a:pt x="548926" y="571054"/>
                </a:lnTo>
                <a:lnTo>
                  <a:pt x="0" y="571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752117" y="6742896"/>
            <a:ext cx="420123" cy="417068"/>
          </a:xfrm>
          <a:custGeom>
            <a:avLst/>
            <a:gdLst/>
            <a:ahLst/>
            <a:cxnLst/>
            <a:rect l="l" t="t" r="r" b="b"/>
            <a:pathLst>
              <a:path w="420123" h="417068">
                <a:moveTo>
                  <a:pt x="0" y="0"/>
                </a:moveTo>
                <a:lnTo>
                  <a:pt x="420124" y="0"/>
                </a:lnTo>
                <a:lnTo>
                  <a:pt x="420124" y="417068"/>
                </a:lnTo>
                <a:lnTo>
                  <a:pt x="0" y="417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2829459" y="5542297"/>
            <a:ext cx="342782" cy="606693"/>
          </a:xfrm>
          <a:custGeom>
            <a:avLst/>
            <a:gdLst/>
            <a:ahLst/>
            <a:cxnLst/>
            <a:rect l="l" t="t" r="r" b="b"/>
            <a:pathLst>
              <a:path w="342782" h="606693">
                <a:moveTo>
                  <a:pt x="0" y="0"/>
                </a:moveTo>
                <a:lnTo>
                  <a:pt x="342782" y="0"/>
                </a:lnTo>
                <a:lnTo>
                  <a:pt x="342782" y="606693"/>
                </a:lnTo>
                <a:lnTo>
                  <a:pt x="0" y="606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4554200" y="1170769"/>
            <a:ext cx="2630956" cy="73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 dirty="0" err="1">
                <a:solidFill>
                  <a:srgbClr val="453254"/>
                </a:solidFill>
                <a:latin typeface="Cerebri Bold"/>
              </a:rPr>
              <a:t>Exemplo</a:t>
            </a:r>
            <a:endParaRPr lang="en-US" sz="4302" dirty="0">
              <a:solidFill>
                <a:srgbClr val="453254"/>
              </a:solidFill>
              <a:latin typeface="Cerebri Bold"/>
            </a:endParaRPr>
          </a:p>
        </p:txBody>
      </p:sp>
      <p:pic>
        <p:nvPicPr>
          <p:cNvPr id="1026" name="Picture 2" descr="Image-to-Image Translation with Conditional Adversarial Networks">
            <a:extLst>
              <a:ext uri="{FF2B5EF4-FFF2-40B4-BE49-F238E27FC236}">
                <a16:creationId xmlns:a16="http://schemas.microsoft.com/office/drawing/2014/main" id="{EFEE7C11-06E6-71F9-106E-94ACFD4AD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31782"/>
            <a:ext cx="17983200" cy="662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685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0768448" y="8440452"/>
            <a:ext cx="6847627" cy="1002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5904" dirty="0" err="1">
                <a:solidFill>
                  <a:srgbClr val="5A426D"/>
                </a:solidFill>
                <a:latin typeface="Cerebri Bold"/>
              </a:rPr>
              <a:t>CycleGAN</a:t>
            </a:r>
            <a:endParaRPr lang="en-US" sz="5904" dirty="0">
              <a:solidFill>
                <a:srgbClr val="5A426D"/>
              </a:solidFill>
              <a:latin typeface="Cerebri Bold"/>
            </a:endParaRPr>
          </a:p>
        </p:txBody>
      </p:sp>
    </p:spTree>
    <p:extLst>
      <p:ext uri="{BB962C8B-B14F-4D97-AF65-F5344CB8AC3E}">
        <p14:creationId xmlns:p14="http://schemas.microsoft.com/office/powerpoint/2010/main" val="2914647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89B9C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6148990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5"/>
                </a:lnTo>
                <a:lnTo>
                  <a:pt x="0" y="586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1666664" y="4888546"/>
            <a:ext cx="548926" cy="571054"/>
          </a:xfrm>
          <a:custGeom>
            <a:avLst/>
            <a:gdLst/>
            <a:ahLst/>
            <a:cxnLst/>
            <a:rect l="l" t="t" r="r" b="b"/>
            <a:pathLst>
              <a:path w="548926" h="571054">
                <a:moveTo>
                  <a:pt x="0" y="0"/>
                </a:moveTo>
                <a:lnTo>
                  <a:pt x="548926" y="0"/>
                </a:lnTo>
                <a:lnTo>
                  <a:pt x="548926" y="571054"/>
                </a:lnTo>
                <a:lnTo>
                  <a:pt x="0" y="571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752117" y="6742896"/>
            <a:ext cx="420123" cy="417068"/>
          </a:xfrm>
          <a:custGeom>
            <a:avLst/>
            <a:gdLst/>
            <a:ahLst/>
            <a:cxnLst/>
            <a:rect l="l" t="t" r="r" b="b"/>
            <a:pathLst>
              <a:path w="420123" h="417068">
                <a:moveTo>
                  <a:pt x="0" y="0"/>
                </a:moveTo>
                <a:lnTo>
                  <a:pt x="420124" y="0"/>
                </a:lnTo>
                <a:lnTo>
                  <a:pt x="420124" y="417068"/>
                </a:lnTo>
                <a:lnTo>
                  <a:pt x="0" y="417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2829459" y="5542297"/>
            <a:ext cx="342782" cy="606693"/>
          </a:xfrm>
          <a:custGeom>
            <a:avLst/>
            <a:gdLst/>
            <a:ahLst/>
            <a:cxnLst/>
            <a:rect l="l" t="t" r="r" b="b"/>
            <a:pathLst>
              <a:path w="342782" h="606693">
                <a:moveTo>
                  <a:pt x="0" y="0"/>
                </a:moveTo>
                <a:lnTo>
                  <a:pt x="342782" y="0"/>
                </a:lnTo>
                <a:lnTo>
                  <a:pt x="342782" y="606693"/>
                </a:lnTo>
                <a:lnTo>
                  <a:pt x="0" y="606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4554200" y="1170769"/>
            <a:ext cx="2630956" cy="73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 dirty="0" err="1">
                <a:solidFill>
                  <a:srgbClr val="453254"/>
                </a:solidFill>
                <a:latin typeface="Cerebri Bold"/>
              </a:rPr>
              <a:t>Exemplo</a:t>
            </a:r>
            <a:endParaRPr lang="en-US" sz="4302" dirty="0">
              <a:solidFill>
                <a:srgbClr val="453254"/>
              </a:solidFill>
              <a:latin typeface="Cerebri Bold"/>
            </a:endParaRPr>
          </a:p>
        </p:txBody>
      </p:sp>
      <p:pic>
        <p:nvPicPr>
          <p:cNvPr id="3074" name="Picture 2" descr="CycleGAN Project Page">
            <a:extLst>
              <a:ext uri="{FF2B5EF4-FFF2-40B4-BE49-F238E27FC236}">
                <a16:creationId xmlns:a16="http://schemas.microsoft.com/office/drawing/2014/main" id="{DDB96DCD-57C4-884F-D7D5-D3A857EEC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99595"/>
            <a:ext cx="18288000" cy="855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076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0768448" y="8440452"/>
            <a:ext cx="6847627" cy="1002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6000" b="1" dirty="0">
                <a:solidFill>
                  <a:srgbClr val="453254"/>
                </a:solidFill>
                <a:latin typeface="Glacial Indifference"/>
              </a:rPr>
              <a:t>SRGAN</a:t>
            </a:r>
            <a:endParaRPr lang="en-US" sz="5904" dirty="0">
              <a:solidFill>
                <a:srgbClr val="5A426D"/>
              </a:solidFill>
              <a:latin typeface="Cerebri Bold"/>
            </a:endParaRPr>
          </a:p>
        </p:txBody>
      </p:sp>
    </p:spTree>
    <p:extLst>
      <p:ext uri="{BB962C8B-B14F-4D97-AF65-F5344CB8AC3E}">
        <p14:creationId xmlns:p14="http://schemas.microsoft.com/office/powerpoint/2010/main" val="1222411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89B9C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6148990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5"/>
                </a:lnTo>
                <a:lnTo>
                  <a:pt x="0" y="586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1666664" y="4888546"/>
            <a:ext cx="548926" cy="571054"/>
          </a:xfrm>
          <a:custGeom>
            <a:avLst/>
            <a:gdLst/>
            <a:ahLst/>
            <a:cxnLst/>
            <a:rect l="l" t="t" r="r" b="b"/>
            <a:pathLst>
              <a:path w="548926" h="571054">
                <a:moveTo>
                  <a:pt x="0" y="0"/>
                </a:moveTo>
                <a:lnTo>
                  <a:pt x="548926" y="0"/>
                </a:lnTo>
                <a:lnTo>
                  <a:pt x="548926" y="571054"/>
                </a:lnTo>
                <a:lnTo>
                  <a:pt x="0" y="571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752117" y="6742896"/>
            <a:ext cx="420123" cy="417068"/>
          </a:xfrm>
          <a:custGeom>
            <a:avLst/>
            <a:gdLst/>
            <a:ahLst/>
            <a:cxnLst/>
            <a:rect l="l" t="t" r="r" b="b"/>
            <a:pathLst>
              <a:path w="420123" h="417068">
                <a:moveTo>
                  <a:pt x="0" y="0"/>
                </a:moveTo>
                <a:lnTo>
                  <a:pt x="420124" y="0"/>
                </a:lnTo>
                <a:lnTo>
                  <a:pt x="420124" y="417068"/>
                </a:lnTo>
                <a:lnTo>
                  <a:pt x="0" y="417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2829459" y="5542297"/>
            <a:ext cx="342782" cy="606693"/>
          </a:xfrm>
          <a:custGeom>
            <a:avLst/>
            <a:gdLst/>
            <a:ahLst/>
            <a:cxnLst/>
            <a:rect l="l" t="t" r="r" b="b"/>
            <a:pathLst>
              <a:path w="342782" h="606693">
                <a:moveTo>
                  <a:pt x="0" y="0"/>
                </a:moveTo>
                <a:lnTo>
                  <a:pt x="342782" y="0"/>
                </a:lnTo>
                <a:lnTo>
                  <a:pt x="342782" y="606693"/>
                </a:lnTo>
                <a:lnTo>
                  <a:pt x="0" y="606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4554200" y="1170769"/>
            <a:ext cx="2630956" cy="73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 dirty="0" err="1">
                <a:solidFill>
                  <a:srgbClr val="453254"/>
                </a:solidFill>
                <a:latin typeface="Cerebri Bold"/>
              </a:rPr>
              <a:t>Exemplo</a:t>
            </a:r>
            <a:endParaRPr lang="en-US" sz="4302" dirty="0">
              <a:solidFill>
                <a:srgbClr val="453254"/>
              </a:solidFill>
              <a:latin typeface="Cerebri Bold"/>
            </a:endParaRPr>
          </a:p>
        </p:txBody>
      </p:sp>
      <p:pic>
        <p:nvPicPr>
          <p:cNvPr id="5124" name="Picture 4" descr="Review: SRGAN &amp; SRResNet — Photo-Realistic Super Resolution (GAN &amp; Super  Resolution) | by Sik-Ho Tsang | Medium">
            <a:extLst>
              <a:ext uri="{FF2B5EF4-FFF2-40B4-BE49-F238E27FC236}">
                <a16:creationId xmlns:a16="http://schemas.microsoft.com/office/drawing/2014/main" id="{1C41C5C9-4BAD-94BB-CB62-E0A8A9EA2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3009900"/>
            <a:ext cx="17780000" cy="68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571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0768448" y="8440452"/>
            <a:ext cx="6847627" cy="1002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6000" b="1" dirty="0" err="1">
                <a:solidFill>
                  <a:srgbClr val="453254"/>
                </a:solidFill>
                <a:latin typeface="Glacial Indifference"/>
              </a:rPr>
              <a:t>StackGAN</a:t>
            </a:r>
            <a:endParaRPr lang="en-US" sz="5904" dirty="0">
              <a:solidFill>
                <a:srgbClr val="5A426D"/>
              </a:solidFill>
              <a:latin typeface="Cerebri Bold"/>
            </a:endParaRPr>
          </a:p>
        </p:txBody>
      </p:sp>
    </p:spTree>
    <p:extLst>
      <p:ext uri="{BB962C8B-B14F-4D97-AF65-F5344CB8AC3E}">
        <p14:creationId xmlns:p14="http://schemas.microsoft.com/office/powerpoint/2010/main" val="1615713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89B9C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6148990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5"/>
                </a:lnTo>
                <a:lnTo>
                  <a:pt x="0" y="586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1666664" y="4888546"/>
            <a:ext cx="548926" cy="571054"/>
          </a:xfrm>
          <a:custGeom>
            <a:avLst/>
            <a:gdLst/>
            <a:ahLst/>
            <a:cxnLst/>
            <a:rect l="l" t="t" r="r" b="b"/>
            <a:pathLst>
              <a:path w="548926" h="571054">
                <a:moveTo>
                  <a:pt x="0" y="0"/>
                </a:moveTo>
                <a:lnTo>
                  <a:pt x="548926" y="0"/>
                </a:lnTo>
                <a:lnTo>
                  <a:pt x="548926" y="571054"/>
                </a:lnTo>
                <a:lnTo>
                  <a:pt x="0" y="571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752117" y="6742896"/>
            <a:ext cx="420123" cy="417068"/>
          </a:xfrm>
          <a:custGeom>
            <a:avLst/>
            <a:gdLst/>
            <a:ahLst/>
            <a:cxnLst/>
            <a:rect l="l" t="t" r="r" b="b"/>
            <a:pathLst>
              <a:path w="420123" h="417068">
                <a:moveTo>
                  <a:pt x="0" y="0"/>
                </a:moveTo>
                <a:lnTo>
                  <a:pt x="420124" y="0"/>
                </a:lnTo>
                <a:lnTo>
                  <a:pt x="420124" y="417068"/>
                </a:lnTo>
                <a:lnTo>
                  <a:pt x="0" y="417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2829459" y="5542297"/>
            <a:ext cx="342782" cy="606693"/>
          </a:xfrm>
          <a:custGeom>
            <a:avLst/>
            <a:gdLst/>
            <a:ahLst/>
            <a:cxnLst/>
            <a:rect l="l" t="t" r="r" b="b"/>
            <a:pathLst>
              <a:path w="342782" h="606693">
                <a:moveTo>
                  <a:pt x="0" y="0"/>
                </a:moveTo>
                <a:lnTo>
                  <a:pt x="342782" y="0"/>
                </a:lnTo>
                <a:lnTo>
                  <a:pt x="342782" y="606693"/>
                </a:lnTo>
                <a:lnTo>
                  <a:pt x="0" y="606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4554200" y="1170769"/>
            <a:ext cx="2630956" cy="73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 dirty="0" err="1">
                <a:solidFill>
                  <a:srgbClr val="453254"/>
                </a:solidFill>
                <a:latin typeface="Cerebri Bold"/>
              </a:rPr>
              <a:t>Exemplo</a:t>
            </a:r>
            <a:endParaRPr lang="en-US" sz="4302" dirty="0">
              <a:solidFill>
                <a:srgbClr val="453254"/>
              </a:solidFill>
              <a:latin typeface="Cerebri Bold"/>
            </a:endParaRPr>
          </a:p>
        </p:txBody>
      </p:sp>
      <p:pic>
        <p:nvPicPr>
          <p:cNvPr id="7172" name="Picture 4" descr="Help Center: Impressive Application of GANs - Part 2">
            <a:extLst>
              <a:ext uri="{FF2B5EF4-FFF2-40B4-BE49-F238E27FC236}">
                <a16:creationId xmlns:a16="http://schemas.microsoft.com/office/drawing/2014/main" id="{8BC48EEB-B85D-2124-218E-DE8A61D11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652" y="1890453"/>
            <a:ext cx="18334714" cy="1432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120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0768448" y="8440452"/>
            <a:ext cx="6847627" cy="1002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6000" b="1" dirty="0">
                <a:solidFill>
                  <a:srgbClr val="453254"/>
                </a:solidFill>
                <a:latin typeface="Glacial Indifference"/>
              </a:rPr>
              <a:t>StyleGAN</a:t>
            </a:r>
            <a:endParaRPr lang="en-US" sz="5904" dirty="0">
              <a:solidFill>
                <a:srgbClr val="5A426D"/>
              </a:solidFill>
              <a:latin typeface="Cerebri Bold"/>
            </a:endParaRPr>
          </a:p>
        </p:txBody>
      </p:sp>
    </p:spTree>
    <p:extLst>
      <p:ext uri="{BB962C8B-B14F-4D97-AF65-F5344CB8AC3E}">
        <p14:creationId xmlns:p14="http://schemas.microsoft.com/office/powerpoint/2010/main" val="2546476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89B9C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6148990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5"/>
                </a:lnTo>
                <a:lnTo>
                  <a:pt x="0" y="586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1666664" y="4888546"/>
            <a:ext cx="548926" cy="571054"/>
          </a:xfrm>
          <a:custGeom>
            <a:avLst/>
            <a:gdLst/>
            <a:ahLst/>
            <a:cxnLst/>
            <a:rect l="l" t="t" r="r" b="b"/>
            <a:pathLst>
              <a:path w="548926" h="571054">
                <a:moveTo>
                  <a:pt x="0" y="0"/>
                </a:moveTo>
                <a:lnTo>
                  <a:pt x="548926" y="0"/>
                </a:lnTo>
                <a:lnTo>
                  <a:pt x="548926" y="571054"/>
                </a:lnTo>
                <a:lnTo>
                  <a:pt x="0" y="571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752117" y="6742896"/>
            <a:ext cx="420123" cy="417068"/>
          </a:xfrm>
          <a:custGeom>
            <a:avLst/>
            <a:gdLst/>
            <a:ahLst/>
            <a:cxnLst/>
            <a:rect l="l" t="t" r="r" b="b"/>
            <a:pathLst>
              <a:path w="420123" h="417068">
                <a:moveTo>
                  <a:pt x="0" y="0"/>
                </a:moveTo>
                <a:lnTo>
                  <a:pt x="420124" y="0"/>
                </a:lnTo>
                <a:lnTo>
                  <a:pt x="420124" y="417068"/>
                </a:lnTo>
                <a:lnTo>
                  <a:pt x="0" y="417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2829459" y="5542297"/>
            <a:ext cx="342782" cy="606693"/>
          </a:xfrm>
          <a:custGeom>
            <a:avLst/>
            <a:gdLst/>
            <a:ahLst/>
            <a:cxnLst/>
            <a:rect l="l" t="t" r="r" b="b"/>
            <a:pathLst>
              <a:path w="342782" h="606693">
                <a:moveTo>
                  <a:pt x="0" y="0"/>
                </a:moveTo>
                <a:lnTo>
                  <a:pt x="342782" y="0"/>
                </a:lnTo>
                <a:lnTo>
                  <a:pt x="342782" y="606693"/>
                </a:lnTo>
                <a:lnTo>
                  <a:pt x="0" y="606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4554200" y="1170769"/>
            <a:ext cx="2630956" cy="73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 dirty="0" err="1">
                <a:solidFill>
                  <a:srgbClr val="453254"/>
                </a:solidFill>
                <a:latin typeface="Cerebri Bold"/>
              </a:rPr>
              <a:t>Exemplo</a:t>
            </a:r>
            <a:endParaRPr lang="en-US" sz="4302" dirty="0">
              <a:solidFill>
                <a:srgbClr val="453254"/>
              </a:solidFill>
              <a:latin typeface="Cerebri Bold"/>
            </a:endParaRPr>
          </a:p>
        </p:txBody>
      </p:sp>
      <p:pic>
        <p:nvPicPr>
          <p:cNvPr id="9218" name="Picture 2" descr="StyleGAN Explained in Less Than Five Minutes - Analytics Vidhya">
            <a:hlinkClick r:id="rId10"/>
            <a:extLst>
              <a:ext uri="{FF2B5EF4-FFF2-40B4-BE49-F238E27FC236}">
                <a16:creationId xmlns:a16="http://schemas.microsoft.com/office/drawing/2014/main" id="{B24F4AEC-52B8-411B-729D-ADB112CF5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02" y="1909893"/>
            <a:ext cx="17837995" cy="1161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137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028700" y="2125124"/>
            <a:ext cx="6907986" cy="6621299"/>
            <a:chOff x="0" y="0"/>
            <a:chExt cx="9210648" cy="882839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6114" r="16114"/>
            <a:stretch>
              <a:fillRect/>
            </a:stretch>
          </p:blipFill>
          <p:spPr>
            <a:xfrm>
              <a:off x="0" y="0"/>
              <a:ext cx="9210648" cy="8828398"/>
            </a:xfrm>
            <a:prstGeom prst="rect">
              <a:avLst/>
            </a:prstGeom>
          </p:spPr>
        </p:pic>
      </p:grpSp>
      <p:sp>
        <p:nvSpPr>
          <p:cNvPr id="8" name="AutoShape 8"/>
          <p:cNvSpPr/>
          <p:nvPr/>
        </p:nvSpPr>
        <p:spPr>
          <a:xfrm rot="-5400000">
            <a:off x="4965619" y="7871365"/>
            <a:ext cx="4870755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8402105" y="3070378"/>
            <a:ext cx="6379914" cy="5676045"/>
          </a:xfrm>
          <a:custGeom>
            <a:avLst/>
            <a:gdLst/>
            <a:ahLst/>
            <a:cxnLst/>
            <a:rect l="l" t="t" r="r" b="b"/>
            <a:pathLst>
              <a:path w="6379914" h="5676045">
                <a:moveTo>
                  <a:pt x="0" y="0"/>
                </a:moveTo>
                <a:lnTo>
                  <a:pt x="6379914" y="0"/>
                </a:lnTo>
                <a:lnTo>
                  <a:pt x="6379914" y="5676045"/>
                </a:lnTo>
                <a:lnTo>
                  <a:pt x="0" y="56760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06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8592227" y="2039399"/>
            <a:ext cx="5999669" cy="713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1"/>
              </a:lnSpc>
            </a:pPr>
            <a:r>
              <a:rPr lang="en-US" sz="4157">
                <a:solidFill>
                  <a:srgbClr val="000000"/>
                </a:solidFill>
                <a:latin typeface="Cerebri Bold"/>
              </a:rPr>
              <a:t>Agenda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232E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21222" y="6972264"/>
            <a:ext cx="3333358" cy="121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5"/>
              </a:lnSpc>
            </a:pPr>
            <a:r>
              <a:rPr lang="en-US" sz="3518">
                <a:solidFill>
                  <a:srgbClr val="232E54"/>
                </a:solidFill>
                <a:latin typeface="Cerebri Bold"/>
              </a:rPr>
              <a:t>Agenda and Objectives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4933950"/>
            <a:ext cx="4766528" cy="181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15"/>
              </a:lnSpc>
            </a:pPr>
            <a:r>
              <a:rPr lang="en-US" sz="10654">
                <a:solidFill>
                  <a:srgbClr val="FFFFFF"/>
                </a:solidFill>
                <a:latin typeface="Cerebri Bold"/>
              </a:rPr>
              <a:t>CASE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232E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>
            <a:hlinkClick r:id="rId4"/>
          </p:cNvPr>
          <p:cNvSpPr/>
          <p:nvPr/>
        </p:nvSpPr>
        <p:spPr>
          <a:xfrm>
            <a:off x="6354580" y="5143500"/>
            <a:ext cx="2603496" cy="956088"/>
          </a:xfrm>
          <a:custGeom>
            <a:avLst/>
            <a:gdLst/>
            <a:ahLst/>
            <a:cxnLst/>
            <a:rect l="l" t="t" r="r" b="b"/>
            <a:pathLst>
              <a:path w="2603496" h="956088">
                <a:moveTo>
                  <a:pt x="0" y="0"/>
                </a:moveTo>
                <a:lnTo>
                  <a:pt x="2603496" y="0"/>
                </a:lnTo>
                <a:lnTo>
                  <a:pt x="2603496" y="956088"/>
                </a:lnTo>
                <a:lnTo>
                  <a:pt x="0" y="9560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2520" r="-372833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7" name="TextBox 7"/>
          <p:cNvSpPr txBox="1"/>
          <p:nvPr/>
        </p:nvSpPr>
        <p:spPr>
          <a:xfrm>
            <a:off x="3021222" y="6972264"/>
            <a:ext cx="3333358" cy="121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5"/>
              </a:lnSpc>
            </a:pPr>
            <a:r>
              <a:rPr lang="en-US" sz="3518">
                <a:solidFill>
                  <a:srgbClr val="232E54"/>
                </a:solidFill>
                <a:latin typeface="Cerebri Bold"/>
              </a:rPr>
              <a:t>Agenda and Objectives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54580" y="3856023"/>
            <a:ext cx="6905375" cy="917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31"/>
              </a:lnSpc>
            </a:pPr>
            <a:r>
              <a:rPr lang="en-US" sz="5379">
                <a:solidFill>
                  <a:srgbClr val="FFFFFF"/>
                </a:solidFill>
                <a:latin typeface="Cerebri Bold"/>
              </a:rPr>
              <a:t>Vamos praticar!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232E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5198411" y="8262064"/>
            <a:ext cx="2060889" cy="996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5904">
                <a:solidFill>
                  <a:srgbClr val="FFFFFF"/>
                </a:solidFill>
                <a:latin typeface="Cerebri Bold"/>
              </a:rPr>
              <a:t>Ética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232E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3021222" y="6972264"/>
            <a:ext cx="3333358" cy="121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5"/>
              </a:lnSpc>
            </a:pPr>
            <a:r>
              <a:rPr lang="en-US" sz="3518">
                <a:solidFill>
                  <a:srgbClr val="232E54"/>
                </a:solidFill>
                <a:latin typeface="Cerebri Bold"/>
              </a:rPr>
              <a:t>Agenda and Objectives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40255" y="3856023"/>
            <a:ext cx="6905375" cy="917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31"/>
              </a:lnSpc>
            </a:pPr>
            <a:r>
              <a:rPr lang="en-US" sz="5379">
                <a:solidFill>
                  <a:srgbClr val="FFFFFF"/>
                </a:solidFill>
                <a:latin typeface="Cerebri Bold"/>
              </a:rPr>
              <a:t>Ética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40255" y="5048250"/>
            <a:ext cx="10554017" cy="3093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Conjunto de Valores que nos regulariza como sociedade e comunidade.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Aprenda com o tempo as softskills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232E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21222" y="6972264"/>
            <a:ext cx="3333358" cy="121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5"/>
              </a:lnSpc>
            </a:pPr>
            <a:r>
              <a:rPr lang="en-US" sz="3518">
                <a:solidFill>
                  <a:srgbClr val="232E54"/>
                </a:solidFill>
                <a:latin typeface="Cerebri Bold"/>
              </a:rPr>
              <a:t>Agenda and Objectives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4428518"/>
            <a:ext cx="5896317" cy="181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15"/>
              </a:lnSpc>
            </a:pPr>
            <a:r>
              <a:rPr lang="en-US" sz="10654">
                <a:solidFill>
                  <a:srgbClr val="FFFFFF"/>
                </a:solidFill>
                <a:latin typeface="Cerebri Bold"/>
              </a:rPr>
              <a:t>FUTURO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6507" y="6510890"/>
            <a:ext cx="8051020" cy="5494821"/>
          </a:xfrm>
          <a:custGeom>
            <a:avLst/>
            <a:gdLst/>
            <a:ahLst/>
            <a:cxnLst/>
            <a:rect l="l" t="t" r="r" b="b"/>
            <a:pathLst>
              <a:path w="8051020" h="5494821">
                <a:moveTo>
                  <a:pt x="0" y="0"/>
                </a:moveTo>
                <a:lnTo>
                  <a:pt x="8051020" y="0"/>
                </a:lnTo>
                <a:lnTo>
                  <a:pt x="8051020" y="5494820"/>
                </a:lnTo>
                <a:lnTo>
                  <a:pt x="0" y="5494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2381921" y="431354"/>
            <a:ext cx="3471204" cy="1070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81"/>
              </a:lnSpc>
            </a:pPr>
            <a:r>
              <a:rPr lang="en-US" sz="6272">
                <a:solidFill>
                  <a:srgbClr val="5A426D"/>
                </a:solidFill>
                <a:latin typeface="Cerebri Bold"/>
              </a:rPr>
              <a:t>FUTURO</a:t>
            </a:r>
          </a:p>
        </p:txBody>
      </p:sp>
      <p:pic>
        <p:nvPicPr>
          <p:cNvPr id="4" name="Picture 4"/>
          <p:cNvPicPr>
            <a:picLocks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648539" y="2054589"/>
            <a:ext cx="12172950" cy="61292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664513" y="8207845"/>
            <a:ext cx="9156976" cy="1183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2"/>
              </a:lnSpc>
            </a:pPr>
            <a:r>
              <a:rPr lang="en-US" sz="3140" dirty="0">
                <a:solidFill>
                  <a:srgbClr val="453254"/>
                </a:solidFill>
                <a:latin typeface="Glacial Indifference Bold"/>
              </a:rPr>
              <a:t>https://</a:t>
            </a:r>
            <a:r>
              <a:rPr lang="en-US" sz="3140" dirty="0" err="1">
                <a:solidFill>
                  <a:srgbClr val="453254"/>
                </a:solidFill>
                <a:latin typeface="Glacial Indifference Bold"/>
              </a:rPr>
              <a:t>www.youtube.com</a:t>
            </a:r>
            <a:r>
              <a:rPr lang="en-US" sz="3140" dirty="0">
                <a:solidFill>
                  <a:srgbClr val="453254"/>
                </a:solidFill>
                <a:latin typeface="Glacial Indifference Bold"/>
              </a:rPr>
              <a:t>/</a:t>
            </a:r>
            <a:r>
              <a:rPr lang="en-US" sz="3140" dirty="0" err="1">
                <a:solidFill>
                  <a:srgbClr val="453254"/>
                </a:solidFill>
                <a:latin typeface="Glacial Indifference Bold"/>
              </a:rPr>
              <a:t>watch?v</a:t>
            </a:r>
            <a:r>
              <a:rPr lang="en-US" sz="3140" dirty="0">
                <a:solidFill>
                  <a:srgbClr val="453254"/>
                </a:solidFill>
                <a:latin typeface="Glacial Indifference Bold"/>
              </a:rPr>
              <a:t>=lHk7gspkj0I</a:t>
            </a:r>
          </a:p>
          <a:p>
            <a:pPr algn="l">
              <a:lnSpc>
                <a:spcPts val="4742"/>
              </a:lnSpc>
            </a:pPr>
            <a:endParaRPr lang="en-US" sz="3140" dirty="0">
              <a:solidFill>
                <a:srgbClr val="453254"/>
              </a:solidFill>
              <a:latin typeface="Glacial Indifference 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6507" y="6510890"/>
            <a:ext cx="8051020" cy="5494821"/>
          </a:xfrm>
          <a:custGeom>
            <a:avLst/>
            <a:gdLst/>
            <a:ahLst/>
            <a:cxnLst/>
            <a:rect l="l" t="t" r="r" b="b"/>
            <a:pathLst>
              <a:path w="8051020" h="5494821">
                <a:moveTo>
                  <a:pt x="0" y="0"/>
                </a:moveTo>
                <a:lnTo>
                  <a:pt x="8051020" y="0"/>
                </a:lnTo>
                <a:lnTo>
                  <a:pt x="8051020" y="5494820"/>
                </a:lnTo>
                <a:lnTo>
                  <a:pt x="0" y="5494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2381921" y="431354"/>
            <a:ext cx="3471204" cy="1070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81"/>
              </a:lnSpc>
            </a:pPr>
            <a:r>
              <a:rPr lang="en-US" sz="6272">
                <a:solidFill>
                  <a:srgbClr val="5A426D"/>
                </a:solidFill>
                <a:latin typeface="Cerebri Bold"/>
              </a:rPr>
              <a:t>FUTURO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91399" y="8207845"/>
            <a:ext cx="9811064" cy="58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2"/>
              </a:lnSpc>
            </a:pPr>
            <a:r>
              <a:rPr lang="en-US" sz="3140">
                <a:solidFill>
                  <a:srgbClr val="453254"/>
                </a:solidFill>
                <a:latin typeface="Glacial Indifference Bold"/>
              </a:rPr>
              <a:t>https://www.youtube.com/watch?v=auTdHpw_ZKg</a:t>
            </a:r>
          </a:p>
        </p:txBody>
      </p:sp>
      <p:pic>
        <p:nvPicPr>
          <p:cNvPr id="5" name="Picture 5"/>
          <p:cNvPicPr>
            <a:picLocks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648539" y="2078881"/>
            <a:ext cx="12172950" cy="612923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6507" y="6510890"/>
            <a:ext cx="8051020" cy="5494821"/>
          </a:xfrm>
          <a:custGeom>
            <a:avLst/>
            <a:gdLst/>
            <a:ahLst/>
            <a:cxnLst/>
            <a:rect l="l" t="t" r="r" b="b"/>
            <a:pathLst>
              <a:path w="8051020" h="5494821">
                <a:moveTo>
                  <a:pt x="0" y="0"/>
                </a:moveTo>
                <a:lnTo>
                  <a:pt x="8051020" y="0"/>
                </a:lnTo>
                <a:lnTo>
                  <a:pt x="8051020" y="5494820"/>
                </a:lnTo>
                <a:lnTo>
                  <a:pt x="0" y="5494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2381921" y="431354"/>
            <a:ext cx="3471204" cy="1070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81"/>
              </a:lnSpc>
            </a:pPr>
            <a:r>
              <a:rPr lang="en-US" sz="6272">
                <a:solidFill>
                  <a:srgbClr val="5A426D"/>
                </a:solidFill>
                <a:latin typeface="Cerebri Bold"/>
              </a:rPr>
              <a:t>FUTURO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91399" y="8207845"/>
            <a:ext cx="9811064" cy="58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2"/>
              </a:lnSpc>
            </a:pPr>
            <a:r>
              <a:rPr lang="en-US" sz="3140">
                <a:solidFill>
                  <a:srgbClr val="453254"/>
                </a:solidFill>
                <a:latin typeface="Glacial Indifference Bold"/>
              </a:rPr>
              <a:t>https://www.youtube.com/watch?v=29ECwExc-_M</a:t>
            </a:r>
          </a:p>
        </p:txBody>
      </p:sp>
      <p:pic>
        <p:nvPicPr>
          <p:cNvPr id="5" name="Picture 5"/>
          <p:cNvPicPr>
            <a:picLocks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484627" y="2078881"/>
            <a:ext cx="12172950" cy="612923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5176472" y="5486660"/>
            <a:ext cx="13227113" cy="4800340"/>
          </a:xfrm>
          <a:custGeom>
            <a:avLst/>
            <a:gdLst/>
            <a:ahLst/>
            <a:cxnLst/>
            <a:rect l="l" t="t" r="r" b="b"/>
            <a:pathLst>
              <a:path w="13227113" h="4800340">
                <a:moveTo>
                  <a:pt x="0" y="0"/>
                </a:moveTo>
                <a:lnTo>
                  <a:pt x="13227113" y="0"/>
                </a:lnTo>
                <a:lnTo>
                  <a:pt x="13227113" y="4800340"/>
                </a:lnTo>
                <a:lnTo>
                  <a:pt x="0" y="4800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3437637" y="1630669"/>
            <a:ext cx="11412726" cy="2172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14"/>
              </a:lnSpc>
            </a:pPr>
            <a:r>
              <a:rPr lang="en-US" sz="12653">
                <a:solidFill>
                  <a:srgbClr val="FFFFFF"/>
                </a:solidFill>
                <a:latin typeface="Cerebri Bold"/>
              </a:rPr>
              <a:t>Obrigado!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93190" y="3927531"/>
            <a:ext cx="7701619" cy="51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2"/>
              </a:lnSpc>
            </a:pPr>
            <a:r>
              <a:rPr lang="en-US" sz="3051" spc="469">
                <a:solidFill>
                  <a:srgbClr val="FFFFFF"/>
                </a:solidFill>
                <a:latin typeface="Cerebri Bold"/>
              </a:rPr>
              <a:t>MAYCON BATESTIN | LINKEDIN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78907" y="4569315"/>
            <a:ext cx="10330186" cy="403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2292" spc="353">
                <a:solidFill>
                  <a:srgbClr val="FFFFFF"/>
                </a:solidFill>
                <a:latin typeface="Cerebri Bold"/>
              </a:rPr>
              <a:t>HTTPS://WWW.LINKEDIN.COM/IN/MAYCONBATESTIN/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232E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438340" y="4622725"/>
            <a:ext cx="1715547" cy="1933011"/>
          </a:xfrm>
          <a:custGeom>
            <a:avLst/>
            <a:gdLst/>
            <a:ahLst/>
            <a:cxnLst/>
            <a:rect l="l" t="t" r="r" b="b"/>
            <a:pathLst>
              <a:path w="1715547" h="1933011">
                <a:moveTo>
                  <a:pt x="0" y="0"/>
                </a:moveTo>
                <a:lnTo>
                  <a:pt x="1715547" y="0"/>
                </a:lnTo>
                <a:lnTo>
                  <a:pt x="1715547" y="1933011"/>
                </a:lnTo>
                <a:lnTo>
                  <a:pt x="0" y="1933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6249291" y="5038725"/>
            <a:ext cx="11010009" cy="996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5904">
                <a:solidFill>
                  <a:srgbClr val="FFFFFF"/>
                </a:solidFill>
                <a:latin typeface="Cerebri Bold"/>
              </a:rPr>
              <a:t>A grande pergunta: “Como?”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92924" y="3554601"/>
            <a:ext cx="4440912" cy="3862986"/>
            <a:chOff x="0" y="0"/>
            <a:chExt cx="867643" cy="7547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7643" cy="754731"/>
            </a:xfrm>
            <a:custGeom>
              <a:avLst/>
              <a:gdLst/>
              <a:ahLst/>
              <a:cxnLst/>
              <a:rect l="l" t="t" r="r" b="b"/>
              <a:pathLst>
                <a:path w="867643" h="754731">
                  <a:moveTo>
                    <a:pt x="0" y="0"/>
                  </a:moveTo>
                  <a:lnTo>
                    <a:pt x="867643" y="0"/>
                  </a:lnTo>
                  <a:lnTo>
                    <a:pt x="867643" y="754731"/>
                  </a:lnTo>
                  <a:lnTo>
                    <a:pt x="0" y="754731"/>
                  </a:lnTo>
                  <a:close/>
                </a:path>
              </a:pathLst>
            </a:custGeom>
            <a:solidFill>
              <a:srgbClr val="E9714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67643" cy="8023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381988" y="3554601"/>
            <a:ext cx="4440912" cy="3862986"/>
            <a:chOff x="0" y="0"/>
            <a:chExt cx="867643" cy="7547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7643" cy="754731"/>
            </a:xfrm>
            <a:custGeom>
              <a:avLst/>
              <a:gdLst/>
              <a:ahLst/>
              <a:cxnLst/>
              <a:rect l="l" t="t" r="r" b="b"/>
              <a:pathLst>
                <a:path w="867643" h="754731">
                  <a:moveTo>
                    <a:pt x="0" y="0"/>
                  </a:moveTo>
                  <a:lnTo>
                    <a:pt x="867643" y="0"/>
                  </a:lnTo>
                  <a:lnTo>
                    <a:pt x="867643" y="754731"/>
                  </a:lnTo>
                  <a:lnTo>
                    <a:pt x="0" y="754731"/>
                  </a:lnTo>
                  <a:close/>
                </a:path>
              </a:pathLst>
            </a:custGeom>
            <a:solidFill>
              <a:srgbClr val="927FA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67643" cy="8023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745067" y="3974411"/>
            <a:ext cx="2192089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32E54"/>
                </a:solidFill>
                <a:latin typeface="Cerebri Bold"/>
              </a:rPr>
              <a:t>Como funciona a inteligência?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232E54"/>
              </a:solidFill>
              <a:latin typeface="Cerebri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675163" y="3589620"/>
            <a:ext cx="1157015" cy="148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18"/>
              </a:lnSpc>
            </a:pPr>
            <a:r>
              <a:rPr lang="en-US" sz="8656">
                <a:solidFill>
                  <a:srgbClr val="324070"/>
                </a:solidFill>
                <a:latin typeface="Garet Bold"/>
              </a:rPr>
              <a:t>2.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64227" y="3589620"/>
            <a:ext cx="1157015" cy="148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18"/>
              </a:lnSpc>
            </a:pPr>
            <a:r>
              <a:rPr lang="en-US" sz="8656">
                <a:solidFill>
                  <a:srgbClr val="324070"/>
                </a:solidFill>
                <a:latin typeface="Garet Bold"/>
              </a:rPr>
              <a:t>3.</a:t>
            </a:r>
          </a:p>
        </p:txBody>
      </p:sp>
      <p:sp>
        <p:nvSpPr>
          <p:cNvPr id="11" name="AutoShape 11"/>
          <p:cNvSpPr/>
          <p:nvPr/>
        </p:nvSpPr>
        <p:spPr>
          <a:xfrm>
            <a:off x="762596" y="5027104"/>
            <a:ext cx="4870755" cy="0"/>
          </a:xfrm>
          <a:prstGeom prst="line">
            <a:avLst/>
          </a:prstGeom>
          <a:ln w="47625" cap="flat">
            <a:solidFill>
              <a:srgbClr val="B24E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2" name="AutoShape 12"/>
          <p:cNvSpPr/>
          <p:nvPr/>
        </p:nvSpPr>
        <p:spPr>
          <a:xfrm>
            <a:off x="9750487" y="5027104"/>
            <a:ext cx="4870755" cy="0"/>
          </a:xfrm>
          <a:prstGeom prst="line">
            <a:avLst/>
          </a:prstGeom>
          <a:ln w="47625" cap="flat">
            <a:solidFill>
              <a:srgbClr val="5A426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1622115" y="2323194"/>
            <a:ext cx="2368782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32E54"/>
                </a:solidFill>
                <a:latin typeface="Cerebri Bold"/>
              </a:rPr>
              <a:t>Como funciona a linguagem humana?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232E54"/>
              </a:solidFill>
              <a:latin typeface="Cerebri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832178" y="3974411"/>
            <a:ext cx="2368782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32E54"/>
                </a:solidFill>
                <a:latin typeface="Cerebri Bold"/>
              </a:rPr>
              <a:t>Como se relaciona as comunicações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232E54"/>
              </a:solidFill>
              <a:latin typeface="Cerebri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65100" y="1938403"/>
            <a:ext cx="1157015" cy="148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18"/>
              </a:lnSpc>
            </a:pPr>
            <a:r>
              <a:rPr lang="en-US" sz="8656">
                <a:solidFill>
                  <a:srgbClr val="324070"/>
                </a:solidFill>
                <a:latin typeface="Garet Bold"/>
              </a:rPr>
              <a:t>1.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2525" y="8547178"/>
            <a:ext cx="7992783" cy="1089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26"/>
              </a:lnSpc>
            </a:pPr>
            <a:r>
              <a:rPr lang="en-US" sz="6376">
                <a:solidFill>
                  <a:srgbClr val="324070"/>
                </a:solidFill>
                <a:latin typeface="Cerebri Bold"/>
              </a:rPr>
              <a:t>A busca do como...</a:t>
            </a:r>
          </a:p>
        </p:txBody>
      </p:sp>
      <p:sp>
        <p:nvSpPr>
          <p:cNvPr id="17" name="Freeform 17"/>
          <p:cNvSpPr/>
          <p:nvPr/>
        </p:nvSpPr>
        <p:spPr>
          <a:xfrm>
            <a:off x="7502403" y="5265229"/>
            <a:ext cx="6206333" cy="7650333"/>
          </a:xfrm>
          <a:custGeom>
            <a:avLst/>
            <a:gdLst/>
            <a:ahLst/>
            <a:cxnLst/>
            <a:rect l="l" t="t" r="r" b="b"/>
            <a:pathLst>
              <a:path w="6206333" h="7650333">
                <a:moveTo>
                  <a:pt x="0" y="0"/>
                </a:moveTo>
                <a:lnTo>
                  <a:pt x="6206333" y="0"/>
                </a:lnTo>
                <a:lnTo>
                  <a:pt x="6206333" y="7650334"/>
                </a:lnTo>
                <a:lnTo>
                  <a:pt x="0" y="7650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232E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3146952" y="8262064"/>
            <a:ext cx="4112348" cy="996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5904">
                <a:solidFill>
                  <a:srgbClr val="FFFFFF"/>
                </a:solidFill>
                <a:latin typeface="Cerebri Bold"/>
              </a:rPr>
              <a:t>Definições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232E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40022" y="5038725"/>
            <a:ext cx="4112348" cy="996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5904">
                <a:solidFill>
                  <a:srgbClr val="FFFFFF"/>
                </a:solidFill>
                <a:latin typeface="Cerebri Bold"/>
              </a:rPr>
              <a:t>Definições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58043" y="3519028"/>
            <a:ext cx="10225556" cy="4898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0"/>
              </a:lnSpc>
            </a:pPr>
            <a:r>
              <a:rPr lang="en-US" sz="4317" dirty="0">
                <a:solidFill>
                  <a:srgbClr val="FFFFFF"/>
                </a:solidFill>
                <a:latin typeface="Glacial Indifference"/>
              </a:rPr>
              <a:t>• </a:t>
            </a:r>
            <a:r>
              <a:rPr lang="en-US" sz="4317" dirty="0" err="1">
                <a:solidFill>
                  <a:srgbClr val="FFFFFF"/>
                </a:solidFill>
                <a:latin typeface="Glacial Indifference"/>
              </a:rPr>
              <a:t>Os</a:t>
            </a:r>
            <a:r>
              <a:rPr lang="en-US" sz="4317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4317" dirty="0" err="1">
                <a:solidFill>
                  <a:srgbClr val="FFFFFF"/>
                </a:solidFill>
                <a:latin typeface="Glacial Indifference"/>
              </a:rPr>
              <a:t>Modelos</a:t>
            </a:r>
            <a:r>
              <a:rPr lang="en-US" sz="4317" dirty="0">
                <a:solidFill>
                  <a:srgbClr val="FFFFFF"/>
                </a:solidFill>
                <a:latin typeface="Glacial Indifference"/>
              </a:rPr>
              <a:t> de </a:t>
            </a:r>
            <a:r>
              <a:rPr lang="en-US" sz="4317" dirty="0" err="1">
                <a:solidFill>
                  <a:srgbClr val="FFFFFF"/>
                </a:solidFill>
                <a:latin typeface="Glacial Indifference"/>
              </a:rPr>
              <a:t>Linguagem</a:t>
            </a:r>
            <a:r>
              <a:rPr lang="en-US" sz="4317" dirty="0">
                <a:solidFill>
                  <a:srgbClr val="FFFFFF"/>
                </a:solidFill>
                <a:latin typeface="Glacial Indifference"/>
              </a:rPr>
              <a:t> de Grande Escala (Large Language Models </a:t>
            </a:r>
            <a:r>
              <a:rPr lang="en-US" sz="4317" dirty="0" err="1">
                <a:solidFill>
                  <a:srgbClr val="FFFFFF"/>
                </a:solidFill>
                <a:latin typeface="Glacial Indifference"/>
              </a:rPr>
              <a:t>ou</a:t>
            </a:r>
            <a:r>
              <a:rPr lang="en-US" sz="4317" dirty="0">
                <a:solidFill>
                  <a:srgbClr val="FFFFFF"/>
                </a:solidFill>
                <a:latin typeface="Glacial Indifference"/>
              </a:rPr>
              <a:t> LLMs) </a:t>
            </a:r>
            <a:r>
              <a:rPr lang="en-US" sz="4317" dirty="0" err="1">
                <a:solidFill>
                  <a:srgbClr val="FFFFFF"/>
                </a:solidFill>
                <a:latin typeface="Glacial Indifference"/>
              </a:rPr>
              <a:t>são</a:t>
            </a:r>
            <a:r>
              <a:rPr lang="en-US" sz="4317" dirty="0">
                <a:solidFill>
                  <a:srgbClr val="FFFFFF"/>
                </a:solidFill>
                <a:latin typeface="Glacial Indifference"/>
              </a:rPr>
              <a:t> um </a:t>
            </a:r>
            <a:r>
              <a:rPr lang="en-US" sz="4317" dirty="0" err="1">
                <a:solidFill>
                  <a:srgbClr val="FFFFFF"/>
                </a:solidFill>
                <a:latin typeface="Glacial Indifference"/>
              </a:rPr>
              <a:t>tipo</a:t>
            </a:r>
            <a:r>
              <a:rPr lang="en-US" sz="4317" dirty="0">
                <a:solidFill>
                  <a:srgbClr val="FFFFFF"/>
                </a:solidFill>
                <a:latin typeface="Glacial Indifference"/>
              </a:rPr>
              <a:t> de </a:t>
            </a:r>
            <a:r>
              <a:rPr lang="en-US" sz="4317" dirty="0" err="1">
                <a:solidFill>
                  <a:srgbClr val="FFFFFF"/>
                </a:solidFill>
                <a:latin typeface="Glacial Indifference"/>
              </a:rPr>
              <a:t>modelo</a:t>
            </a:r>
            <a:r>
              <a:rPr lang="en-US" sz="4317" dirty="0">
                <a:solidFill>
                  <a:srgbClr val="FFFFFF"/>
                </a:solidFill>
                <a:latin typeface="Glacial Indifference"/>
              </a:rPr>
              <a:t> de </a:t>
            </a:r>
            <a:r>
              <a:rPr lang="en-US" sz="4317" u="sng" dirty="0">
                <a:solidFill>
                  <a:srgbClr val="FFFFFF"/>
                </a:solidFill>
                <a:highlight>
                  <a:srgbClr val="FFFF00"/>
                </a:highlight>
                <a:latin typeface="Glacial Indifference"/>
                <a:hlinkClick r:id="rId4" tooltip="https://aws.amazon.com/what-is/deep-learning/"/>
              </a:rPr>
              <a:t>aprendizado profundo</a:t>
            </a:r>
            <a:r>
              <a:rPr lang="en-US" sz="4317" u="sng" dirty="0">
                <a:solidFill>
                  <a:srgbClr val="FFFFFF"/>
                </a:solidFill>
                <a:highlight>
                  <a:srgbClr val="FFFF00"/>
                </a:highlight>
                <a:latin typeface="Glacial Indifference"/>
              </a:rPr>
              <a:t> </a:t>
            </a:r>
            <a:r>
              <a:rPr lang="en-US" sz="4317" dirty="0" err="1">
                <a:solidFill>
                  <a:schemeClr val="bg1"/>
                </a:solidFill>
                <a:latin typeface="Glacial Indifference"/>
              </a:rPr>
              <a:t>criado</a:t>
            </a:r>
            <a:r>
              <a:rPr lang="en-US" sz="4317" dirty="0">
                <a:solidFill>
                  <a:schemeClr val="tx2"/>
                </a:solidFill>
                <a:latin typeface="Glacial Indifference"/>
              </a:rPr>
              <a:t> </a:t>
            </a:r>
            <a:r>
              <a:rPr lang="en-US" sz="4317" dirty="0">
                <a:solidFill>
                  <a:srgbClr val="FFFFFF"/>
                </a:solidFill>
                <a:latin typeface="Glacial Indifference"/>
              </a:rPr>
              <a:t>para </a:t>
            </a:r>
            <a:r>
              <a:rPr lang="en-US" sz="4317" dirty="0" err="1">
                <a:solidFill>
                  <a:srgbClr val="FFFFFF"/>
                </a:solidFill>
                <a:latin typeface="Glacial Indifference"/>
              </a:rPr>
              <a:t>entender</a:t>
            </a:r>
            <a:r>
              <a:rPr lang="en-US" sz="4317" dirty="0">
                <a:solidFill>
                  <a:srgbClr val="FFFFFF"/>
                </a:solidFill>
                <a:latin typeface="Glacial Indifference"/>
              </a:rPr>
              <a:t> e </a:t>
            </a:r>
            <a:r>
              <a:rPr lang="en-US" sz="4317" dirty="0" err="1">
                <a:solidFill>
                  <a:srgbClr val="FFFFFF"/>
                </a:solidFill>
                <a:latin typeface="Glacial Indifference"/>
              </a:rPr>
              <a:t>gerar</a:t>
            </a:r>
            <a:r>
              <a:rPr lang="en-US" sz="4317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4317" dirty="0" err="1">
                <a:solidFill>
                  <a:srgbClr val="FFFFFF"/>
                </a:solidFill>
                <a:latin typeface="Glacial Indifference"/>
              </a:rPr>
              <a:t>texto</a:t>
            </a:r>
            <a:r>
              <a:rPr lang="en-US" sz="4317" dirty="0">
                <a:solidFill>
                  <a:srgbClr val="FFFFFF"/>
                </a:solidFill>
                <a:latin typeface="Glacial Indifference"/>
              </a:rPr>
              <a:t> (</a:t>
            </a:r>
            <a:r>
              <a:rPr lang="en-US" sz="4317" dirty="0" err="1">
                <a:solidFill>
                  <a:srgbClr val="FFFFFF"/>
                </a:solidFill>
                <a:latin typeface="Glacial Indifference"/>
              </a:rPr>
              <a:t>linguagem</a:t>
            </a:r>
            <a:r>
              <a:rPr lang="en-US" sz="4317" dirty="0">
                <a:solidFill>
                  <a:srgbClr val="FFFFFF"/>
                </a:solidFill>
                <a:latin typeface="Glacial Indifference"/>
              </a:rPr>
              <a:t> natural).</a:t>
            </a:r>
          </a:p>
          <a:p>
            <a:pPr algn="l">
              <a:lnSpc>
                <a:spcPts val="6520"/>
              </a:lnSpc>
            </a:pPr>
            <a:endParaRPr lang="en-US" sz="4317" dirty="0">
              <a:solidFill>
                <a:srgbClr val="FFFFFF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232E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677303" y="4575579"/>
            <a:ext cx="4237788" cy="245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5"/>
              </a:lnSpc>
            </a:pPr>
            <a:r>
              <a:rPr lang="en-US" sz="4675">
                <a:solidFill>
                  <a:srgbClr val="FFFFFF"/>
                </a:solidFill>
                <a:latin typeface="Cerebri Bold"/>
              </a:rPr>
              <a:t>O que é um aprendizado profundo?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05283" y="3663456"/>
            <a:ext cx="10554017" cy="5594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Aprendizado Profundo (Deep Learning) é um subconjunto de aprendizado de máquina, que é essencialmente uma rede neural com três ou mais camadas.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Essas redes neurais tentam simular o comportamento do cérebro humano, embora longe de corresponder a sua capacidade, permitindo que ele “aprenda” com grandes quantidades de dados.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232E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2603325" y="3130916"/>
            <a:ext cx="13081351" cy="6344210"/>
          </a:xfrm>
          <a:custGeom>
            <a:avLst/>
            <a:gdLst/>
            <a:ahLst/>
            <a:cxnLst/>
            <a:rect l="l" t="t" r="r" b="b"/>
            <a:pathLst>
              <a:path w="13081351" h="6344210">
                <a:moveTo>
                  <a:pt x="0" y="0"/>
                </a:moveTo>
                <a:lnTo>
                  <a:pt x="13081350" y="0"/>
                </a:lnTo>
                <a:lnTo>
                  <a:pt x="13081350" y="6344209"/>
                </a:lnTo>
                <a:lnTo>
                  <a:pt x="0" y="63442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0500752" y="705125"/>
            <a:ext cx="6758548" cy="162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45"/>
              </a:lnSpc>
            </a:pPr>
            <a:r>
              <a:rPr lang="en-US" sz="4675">
                <a:solidFill>
                  <a:srgbClr val="FFFFFF"/>
                </a:solidFill>
                <a:latin typeface="Cerebri Bold"/>
              </a:rPr>
              <a:t>Arquitetura de um </a:t>
            </a:r>
          </a:p>
          <a:p>
            <a:pPr algn="r">
              <a:lnSpc>
                <a:spcPts val="6545"/>
              </a:lnSpc>
            </a:pPr>
            <a:r>
              <a:rPr lang="en-US" sz="4675">
                <a:solidFill>
                  <a:srgbClr val="FFFFFF"/>
                </a:solidFill>
                <a:latin typeface="Cerebri Bold"/>
              </a:rPr>
              <a:t>Deep Learning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526</Words>
  <Application>Microsoft Macintosh PowerPoint</Application>
  <PresentationFormat>Personalizar</PresentationFormat>
  <Paragraphs>94</Paragraphs>
  <Slides>38</Slides>
  <Notes>1</Notes>
  <HiddenSlides>0</HiddenSlides>
  <MMClips>3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6" baseType="lpstr">
      <vt:lpstr>Arial</vt:lpstr>
      <vt:lpstr>Glacial Indifference Bold</vt:lpstr>
      <vt:lpstr>Glacial Indifference</vt:lpstr>
      <vt:lpstr>Garet Bold</vt:lpstr>
      <vt:lpstr>Calibri</vt:lpstr>
      <vt:lpstr>Cerebri Bold</vt:lpstr>
      <vt:lpstr>Aptos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 Technology Conference Presentation</dc:title>
  <cp:lastModifiedBy>Maycon Batestin</cp:lastModifiedBy>
  <cp:revision>6</cp:revision>
  <dcterms:created xsi:type="dcterms:W3CDTF">2006-08-16T00:00:00Z</dcterms:created>
  <dcterms:modified xsi:type="dcterms:W3CDTF">2024-06-11T21:21:59Z</dcterms:modified>
  <dc:identifier>DAGHkfCN3F8</dc:identifier>
</cp:coreProperties>
</file>